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1"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1" Type="http://schemas.openxmlformats.org/officeDocument/2006/relationships/slide" Target="slides/slide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32A8C3B-81B9-165E-F906-DA0E668C93F6}"/>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649AAC-8E1B-4D53-AE1F-21BE9A997433}"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2082" name="Rectangle 2">
            <a:extLst>
              <a:ext uri="{FF2B5EF4-FFF2-40B4-BE49-F238E27FC236}">
                <a16:creationId xmlns:a16="http://schemas.microsoft.com/office/drawing/2014/main" id="{DED40EFB-B6A5-1B3E-2665-5B8BE99A0DB7}"/>
              </a:ext>
            </a:extLst>
          </p:cNvPr>
          <p:cNvSpPr>
            <a:spLocks noChangeArrowheads="1" noTextEdit="1"/>
          </p:cNvSpPr>
          <p:nvPr>
            <p:ph type="sldImg"/>
          </p:nvPr>
        </p:nvSpPr>
        <p:spPr>
          <a:ln/>
        </p:spPr>
      </p:sp>
      <p:sp>
        <p:nvSpPr>
          <p:cNvPr id="302083" name="Rectangle 3">
            <a:extLst>
              <a:ext uri="{FF2B5EF4-FFF2-40B4-BE49-F238E27FC236}">
                <a16:creationId xmlns:a16="http://schemas.microsoft.com/office/drawing/2014/main" id="{D578DA1C-C2A9-CD7A-C185-3E8513B00C3B}"/>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234F8CA-D53B-8155-6BB7-DE608E357433}"/>
              </a:ext>
            </a:extLst>
          </p:cNvPr>
          <p:cNvSpPr>
            <a:spLocks noGrp="1"/>
          </p:cNvSpPr>
          <p:nvPr>
            <p:ph type="dt" sz="half" idx="10"/>
          </p:nvPr>
        </p:nvSpPr>
        <p:spPr>
          <a:xfrm>
            <a:ext cx="1762604" cy="4230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rPr>
              <a:t>October 2007</a:t>
            </a:r>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961860D8-15AC-94FD-0A45-D9B357FDEEE2}"/>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rPr>
              <a:t>http://www.nipc.org</a:t>
            </a:r>
          </a:p>
        </p:txBody>
      </p:sp>
      <p:sp>
        <p:nvSpPr>
          <p:cNvPr id="4" name="灯片编号占位符 5">
            <a:extLst>
              <a:ext uri="{FF2B5EF4-FFF2-40B4-BE49-F238E27FC236}">
                <a16:creationId xmlns:a16="http://schemas.microsoft.com/office/drawing/2014/main" id="{EDF69589-F733-841D-0832-58D5D288BD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A2604D-21D9-44D0-B683-0078A95B55BD}" type="slidenum">
              <a:rPr kumimoji="0" lang="en-US" altLang="en-US" sz="1400" b="0" i="0" u="none" strike="noStrike" kern="1200" cap="none" spc="0" normalizeH="0" baseline="0" noProof="0" smtClean="0">
                <a:ln>
                  <a:noFill/>
                </a:ln>
                <a:solidFill>
                  <a:srgbClr val="007FD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endParaRPr>
          </a:p>
        </p:txBody>
      </p:sp>
      <p:sp>
        <p:nvSpPr>
          <p:cNvPr id="271364" name="Rectangle 4">
            <a:extLst>
              <a:ext uri="{FF2B5EF4-FFF2-40B4-BE49-F238E27FC236}">
                <a16:creationId xmlns:a16="http://schemas.microsoft.com/office/drawing/2014/main" id="{2A8735B9-53B5-7815-AA00-683BD6429DCE}"/>
              </a:ext>
            </a:extLst>
          </p:cNvPr>
          <p:cNvSpPr>
            <a:spLocks noGrp="1" noChangeArrowheads="1"/>
          </p:cNvSpPr>
          <p:nvPr>
            <p:ph type="title"/>
          </p:nvPr>
        </p:nvSpPr>
        <p:spPr>
          <a:xfrm>
            <a:off x="609600" y="479425"/>
            <a:ext cx="8001000" cy="928688"/>
          </a:xfrm>
          <a:noFill/>
          <a:ln/>
        </p:spPr>
        <p:txBody>
          <a:bodyPr/>
          <a:lstStyle/>
          <a:p>
            <a:pPr algn="ctr"/>
            <a:r>
              <a:rPr lang="en-US" altLang="zh-CN" sz="2800">
                <a:ea typeface="宋体" panose="02010600030101010101" pitchFamily="2" charset="-122"/>
              </a:rPr>
              <a:t>Indicators – Protect environment and improve natural resources for future generations.</a:t>
            </a:r>
          </a:p>
        </p:txBody>
      </p:sp>
      <p:graphicFrame>
        <p:nvGraphicFramePr>
          <p:cNvPr id="271832" name="Group 472">
            <a:extLst>
              <a:ext uri="{FF2B5EF4-FFF2-40B4-BE49-F238E27FC236}">
                <a16:creationId xmlns:a16="http://schemas.microsoft.com/office/drawing/2014/main" id="{36F723AB-4377-2AA1-6E60-83B0AC891CE5}"/>
              </a:ext>
            </a:extLst>
          </p:cNvPr>
          <p:cNvGraphicFramePr>
            <a:graphicFrameLocks noGrp="1"/>
          </p:cNvGraphicFramePr>
          <p:nvPr>
            <p:ph idx="1"/>
          </p:nvPr>
        </p:nvGraphicFramePr>
        <p:xfrm>
          <a:off x="804863" y="1838325"/>
          <a:ext cx="7729537" cy="3637598"/>
        </p:xfrm>
        <a:graphic>
          <a:graphicData uri="http://schemas.openxmlformats.org/drawingml/2006/table">
            <a:tbl>
              <a:tblPr/>
              <a:tblGrid>
                <a:gridCol w="2624137">
                  <a:extLst>
                    <a:ext uri="{9D8B030D-6E8A-4147-A177-3AD203B41FA5}">
                      <a16:colId xmlns:a16="http://schemas.microsoft.com/office/drawing/2014/main" val="4245597769"/>
                    </a:ext>
                  </a:extLst>
                </a:gridCol>
                <a:gridCol w="2895600">
                  <a:extLst>
                    <a:ext uri="{9D8B030D-6E8A-4147-A177-3AD203B41FA5}">
                      <a16:colId xmlns:a16="http://schemas.microsoft.com/office/drawing/2014/main" val="2654327085"/>
                    </a:ext>
                  </a:extLst>
                </a:gridCol>
                <a:gridCol w="1066800">
                  <a:extLst>
                    <a:ext uri="{9D8B030D-6E8A-4147-A177-3AD203B41FA5}">
                      <a16:colId xmlns:a16="http://schemas.microsoft.com/office/drawing/2014/main" val="4059775191"/>
                    </a:ext>
                  </a:extLst>
                </a:gridCol>
                <a:gridCol w="1143000">
                  <a:extLst>
                    <a:ext uri="{9D8B030D-6E8A-4147-A177-3AD203B41FA5}">
                      <a16:colId xmlns:a16="http://schemas.microsoft.com/office/drawing/2014/main" val="906496844"/>
                    </a:ext>
                  </a:extLst>
                </a:gridCol>
              </a:tblGrid>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Measure</a:t>
                      </a:r>
                    </a:p>
                  </a:txBody>
                  <a:tcPr horzOverflow="overflow">
                    <a:lnL cap="flat">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Units</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Type</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Direction</a:t>
                      </a:r>
                    </a:p>
                  </a:txBody>
                  <a:tcPr horzOverflow="overflow">
                    <a:lnL>
                      <a:noFill/>
                    </a:lnL>
                    <a:lnR cap="flat">
                      <a:noFill/>
                    </a:lnR>
                    <a:lnT cap="flat">
                      <a:noFill/>
                    </a:lnT>
                    <a:lnB>
                      <a:noFill/>
                    </a:lnB>
                    <a:lnTlToBr>
                      <a:noFill/>
                    </a:lnTlToBr>
                    <a:lnBlToTr>
                      <a:noFill/>
                    </a:lnBlToTr>
                    <a:solidFill>
                      <a:srgbClr val="007FD0"/>
                    </a:solidFill>
                  </a:tcPr>
                </a:tc>
                <a:extLst>
                  <a:ext uri="{0D108BD9-81ED-4DB2-BD59-A6C34878D82A}">
                    <a16:rowId xmlns:a16="http://schemas.microsoft.com/office/drawing/2014/main" val="1797129855"/>
                  </a:ext>
                </a:extLst>
              </a:tr>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Ground surface hardening</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Percent impervious by watershed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89648538"/>
                  </a:ext>
                </a:extLst>
              </a:tr>
              <a:tr h="3762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Natural resource damage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Group of several measures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935029184"/>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[Habitat fragmentation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85057481"/>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Greenhouse gas emissions</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MMTCO</a:t>
                      </a:r>
                      <a:r>
                        <a:rPr kumimoji="0" lang="en-US" altLang="zh-CN" sz="14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Target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28807787"/>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Environmental Footprint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Acres per person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48764964"/>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Petroleum consumption</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Millions of gallons per year</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61468366"/>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[Air quality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27158074"/>
                  </a:ext>
                </a:extLst>
              </a:tr>
              <a:tr h="2873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Total energy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Trillions of British Thermal Units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977747141"/>
                  </a:ext>
                </a:extLst>
              </a:tr>
              <a:tr h="47148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Water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Use/yield ratio; millions of gallons /day</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Optimized</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w="28575" cap="flat" cmpd="sng" algn="ctr">
                      <a:solidFill>
                        <a:srgbClr val="007FD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3460095"/>
                  </a:ext>
                </a:extLst>
              </a:tr>
            </a:tbl>
          </a:graphicData>
        </a:graphic>
      </p:graphicFrame>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